
<file path=[Content_Types].xml><?xml version="1.0" encoding="utf-8"?>
<Types xmlns="http://schemas.openxmlformats.org/package/2006/content-types">
  <Default Extension="tmp" ContentType="image/png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4"/>
  </p:notesMasterIdLst>
  <p:sldIdLst>
    <p:sldId id="1025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33"/>
    <a:srgbClr val="FF33CC"/>
    <a:srgbClr val="0000CC"/>
    <a:srgbClr val="595959"/>
    <a:srgbClr val="73B3D8"/>
    <a:srgbClr val="B820D6"/>
    <a:srgbClr val="CCFFCC"/>
    <a:srgbClr val="99FFCC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48" autoAdjust="0"/>
    <p:restoredTop sz="96400" autoAdjust="0"/>
  </p:normalViewPr>
  <p:slideViewPr>
    <p:cSldViewPr snapToGrid="0">
      <p:cViewPr varScale="1">
        <p:scale>
          <a:sx n="115" d="100"/>
          <a:sy n="115" d="100"/>
        </p:scale>
        <p:origin x="762" y="114"/>
      </p:cViewPr>
      <p:guideLst>
        <p:guide orient="horz" pos="123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F9534-E31E-47A6-B3B5-39567348889D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B4F48-45DA-4A93-94D7-4559DBB1A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7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svg"/><Relationship Id="rId5" Type="http://schemas.openxmlformats.org/officeDocument/2006/relationships/image" Target="../media/image9.png"/><Relationship Id="rId4" Type="http://schemas.openxmlformats.org/officeDocument/2006/relationships/image" Target="../media/image5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CCA52EFB-82F9-447B-B7F3-826EC4CD9CBF}"/>
              </a:ext>
            </a:extLst>
          </p:cNvPr>
          <p:cNvSpPr/>
          <p:nvPr userDrawn="1"/>
        </p:nvSpPr>
        <p:spPr>
          <a:xfrm>
            <a:off x="0" y="0"/>
            <a:ext cx="12192000" cy="3693111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BE36A2-70AC-4C89-89C4-238AB82AA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3487"/>
            <a:ext cx="12192000" cy="118962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3DEF16-12AD-4266-89B6-935870F01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6CF3A5FA-C42D-4E34-9D77-74D10308ACF3}"/>
              </a:ext>
            </a:extLst>
          </p:cNvPr>
          <p:cNvGrpSpPr/>
          <p:nvPr userDrawn="1"/>
        </p:nvGrpSpPr>
        <p:grpSpPr>
          <a:xfrm>
            <a:off x="2325580" y="790894"/>
            <a:ext cx="7540840" cy="921700"/>
            <a:chOff x="2441360" y="790894"/>
            <a:chExt cx="7540840" cy="921700"/>
          </a:xfrm>
        </p:grpSpPr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B198CE6B-E463-4B26-AD17-D57305EBAE8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893"/>
            <a:stretch/>
          </p:blipFill>
          <p:spPr>
            <a:xfrm>
              <a:off x="2441360" y="790894"/>
              <a:ext cx="3426781" cy="921700"/>
            </a:xfrm>
            <a:prstGeom prst="rect">
              <a:avLst/>
            </a:prstGeom>
          </p:spPr>
        </p:pic>
        <p:pic>
          <p:nvPicPr>
            <p:cNvPr id="10" name="Obrázek 9">
              <a:extLst>
                <a:ext uri="{FF2B5EF4-FFF2-40B4-BE49-F238E27FC236}">
                  <a16:creationId xmlns:a16="http://schemas.microsoft.com/office/drawing/2014/main" id="{911BFECC-788F-4A5A-B297-6CA8846F01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98"/>
            <a:stretch/>
          </p:blipFill>
          <p:spPr>
            <a:xfrm>
              <a:off x="5800078" y="790894"/>
              <a:ext cx="4182122" cy="921700"/>
            </a:xfrm>
            <a:prstGeom prst="rect">
              <a:avLst/>
            </a:prstGeom>
          </p:spPr>
        </p:pic>
      </p:grpSp>
      <p:pic>
        <p:nvPicPr>
          <p:cNvPr id="12" name="Obrázek 11">
            <a:extLst>
              <a:ext uri="{FF2B5EF4-FFF2-40B4-BE49-F238E27FC236}">
                <a16:creationId xmlns:a16="http://schemas.microsoft.com/office/drawing/2014/main" id="{9EE90BA2-9181-43A3-8D17-C7D721FC34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566" y="6040340"/>
            <a:ext cx="964869" cy="6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0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5920C5AB-7E0D-4B8A-92A9-7DA47D440BBD}"/>
              </a:ext>
            </a:extLst>
          </p:cNvPr>
          <p:cNvSpPr/>
          <p:nvPr userDrawn="1"/>
        </p:nvSpPr>
        <p:spPr>
          <a:xfrm>
            <a:off x="0" y="0"/>
            <a:ext cx="12192000" cy="13050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A40D-4F09-4D08-916F-43B796F44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39" y="1825625"/>
            <a:ext cx="11487705" cy="435133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635F49FF-6718-4CE1-A42C-74D8FC3B4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40" y="0"/>
            <a:ext cx="6507332" cy="1305016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A5367FD4-1AA0-460C-B73C-7D7567665B93}"/>
              </a:ext>
            </a:extLst>
          </p:cNvPr>
          <p:cNvGrpSpPr/>
          <p:nvPr userDrawn="1"/>
        </p:nvGrpSpPr>
        <p:grpSpPr>
          <a:xfrm>
            <a:off x="7146337" y="420847"/>
            <a:ext cx="4962987" cy="635942"/>
            <a:chOff x="3783104" y="781489"/>
            <a:chExt cx="6199096" cy="931105"/>
          </a:xfrm>
        </p:grpSpPr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36D59138-B214-4FC1-9898-96D78BF9475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893"/>
            <a:stretch/>
          </p:blipFill>
          <p:spPr>
            <a:xfrm>
              <a:off x="3783104" y="781489"/>
              <a:ext cx="3426781" cy="921700"/>
            </a:xfrm>
            <a:prstGeom prst="rect">
              <a:avLst/>
            </a:prstGeom>
          </p:spPr>
        </p:pic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C99D30FB-B17A-485F-8C33-36B649E5FF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98"/>
            <a:stretch/>
          </p:blipFill>
          <p:spPr>
            <a:xfrm>
              <a:off x="5800078" y="790894"/>
              <a:ext cx="4182122" cy="921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2250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B40EF74F-5572-4E88-BDB6-732EFDF9A064}"/>
              </a:ext>
            </a:extLst>
          </p:cNvPr>
          <p:cNvSpPr/>
          <p:nvPr userDrawn="1"/>
        </p:nvSpPr>
        <p:spPr>
          <a:xfrm>
            <a:off x="0" y="0"/>
            <a:ext cx="12192000" cy="13050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7ACC8354-5878-430C-A84E-8418F73DA8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98"/>
          <a:stretch/>
        </p:blipFill>
        <p:spPr>
          <a:xfrm>
            <a:off x="8761124" y="427270"/>
            <a:ext cx="3348200" cy="629518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F87F3FC9-A29E-4C5B-A820-1CE817C19E7A}"/>
              </a:ext>
            </a:extLst>
          </p:cNvPr>
          <p:cNvGrpSpPr/>
          <p:nvPr userDrawn="1"/>
        </p:nvGrpSpPr>
        <p:grpSpPr>
          <a:xfrm>
            <a:off x="7146337" y="420847"/>
            <a:ext cx="4962987" cy="635942"/>
            <a:chOff x="3783104" y="781489"/>
            <a:chExt cx="6199096" cy="931105"/>
          </a:xfrm>
        </p:grpSpPr>
        <p:pic>
          <p:nvPicPr>
            <p:cNvPr id="15" name="Obrázek 14">
              <a:extLst>
                <a:ext uri="{FF2B5EF4-FFF2-40B4-BE49-F238E27FC236}">
                  <a16:creationId xmlns:a16="http://schemas.microsoft.com/office/drawing/2014/main" id="{88C88485-1FA6-42BC-89DE-25EBC5C93E7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893"/>
            <a:stretch/>
          </p:blipFill>
          <p:spPr>
            <a:xfrm>
              <a:off x="3783104" y="781489"/>
              <a:ext cx="3426781" cy="921700"/>
            </a:xfrm>
            <a:prstGeom prst="rect">
              <a:avLst/>
            </a:prstGeom>
          </p:spPr>
        </p:pic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2861DD9B-1BC7-426A-81C6-0DC72A659A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98"/>
            <a:stretch/>
          </p:blipFill>
          <p:spPr>
            <a:xfrm>
              <a:off x="5800078" y="790894"/>
              <a:ext cx="4182122" cy="921700"/>
            </a:xfrm>
            <a:prstGeom prst="rect">
              <a:avLst/>
            </a:prstGeom>
          </p:spPr>
        </p:pic>
      </p:grpSp>
      <p:sp>
        <p:nvSpPr>
          <p:cNvPr id="21" name="Nadpis 1">
            <a:extLst>
              <a:ext uri="{FF2B5EF4-FFF2-40B4-BE49-F238E27FC236}">
                <a16:creationId xmlns:a16="http://schemas.microsoft.com/office/drawing/2014/main" id="{A9AB94AD-4B9F-4F63-B34A-76C560850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40" y="0"/>
            <a:ext cx="6507332" cy="1305016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31696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38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59AF-26F1-42E1-BF83-F89C20A19403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E3A8-275C-4F7D-9678-21DFF80A7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3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95036A3-2C0E-4CFE-A711-5BBB07E7B7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728" y="1584000"/>
            <a:ext cx="5336537" cy="3060000"/>
          </a:xfrm>
          <a:prstGeom prst="rect">
            <a:avLst/>
          </a:prstGeom>
        </p:spPr>
      </p:pic>
      <p:sp>
        <p:nvSpPr>
          <p:cNvPr id="16" name="Obdélník 15"/>
          <p:cNvSpPr/>
          <p:nvPr userDrawn="1"/>
        </p:nvSpPr>
        <p:spPr>
          <a:xfrm>
            <a:off x="-3" y="-38466"/>
            <a:ext cx="12192000" cy="6858000"/>
          </a:xfrm>
          <a:prstGeom prst="rect">
            <a:avLst/>
          </a:prstGeom>
          <a:gradFill flip="none" rotWithShape="1">
            <a:gsLst>
              <a:gs pos="49000">
                <a:schemeClr val="bg1"/>
              </a:gs>
              <a:gs pos="0">
                <a:schemeClr val="accent5">
                  <a:lumMod val="52000"/>
                  <a:lumOff val="48000"/>
                  <a:alpha val="67000"/>
                </a:schemeClr>
              </a:gs>
              <a:gs pos="100000">
                <a:schemeClr val="accent4">
                  <a:alpha val="6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>
              <a:solidFill>
                <a:srgbClr val="274073"/>
              </a:solidFill>
            </a:endParaRPr>
          </a:p>
        </p:txBody>
      </p:sp>
      <p:sp>
        <p:nvSpPr>
          <p:cNvPr id="24" name="Obdélník 23"/>
          <p:cNvSpPr/>
          <p:nvPr userDrawn="1"/>
        </p:nvSpPr>
        <p:spPr>
          <a:xfrm>
            <a:off x="13436" y="5922000"/>
            <a:ext cx="12191997" cy="9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914400" y="2720943"/>
            <a:ext cx="10363200" cy="8915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87218"/>
            <a:ext cx="8534400" cy="694928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-3" y="689910"/>
            <a:ext cx="12192000" cy="108012"/>
          </a:xfrm>
          <a:prstGeom prst="rect">
            <a:avLst/>
          </a:prstGeom>
          <a:solidFill>
            <a:srgbClr val="72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3" name="Obdélník 12"/>
          <p:cNvSpPr/>
          <p:nvPr userDrawn="1"/>
        </p:nvSpPr>
        <p:spPr>
          <a:xfrm>
            <a:off x="-3" y="0"/>
            <a:ext cx="12192000" cy="6899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25" name="Obdélník 24"/>
          <p:cNvSpPr/>
          <p:nvPr userDrawn="1"/>
        </p:nvSpPr>
        <p:spPr>
          <a:xfrm>
            <a:off x="0" y="5879932"/>
            <a:ext cx="12192000" cy="45719"/>
          </a:xfrm>
          <a:prstGeom prst="rect">
            <a:avLst/>
          </a:prstGeom>
          <a:solidFill>
            <a:srgbClr val="004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solidFill>
                <a:schemeClr val="accent2"/>
              </a:solidFill>
            </a:endParaRPr>
          </a:p>
        </p:txBody>
      </p:sp>
      <p:sp>
        <p:nvSpPr>
          <p:cNvPr id="17" name="TextovéPole 16"/>
          <p:cNvSpPr txBox="1"/>
          <p:nvPr userDrawn="1"/>
        </p:nvSpPr>
        <p:spPr>
          <a:xfrm>
            <a:off x="2788357" y="151329"/>
            <a:ext cx="8489243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/>
              <a:t>Národní koordinační centrum programů časného záchytu onemocnění I CZ.03.2.63/0.0/0.0/15_039/0006904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Datová základna realizace screeningových programů CZ.03.2.63/0.0/0.0/15_039/0007216 </a:t>
            </a:r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F88470AF-D48F-470D-AEEF-9666AC0B61BB}"/>
              </a:ext>
            </a:extLst>
          </p:cNvPr>
          <p:cNvGrpSpPr/>
          <p:nvPr userDrawn="1"/>
        </p:nvGrpSpPr>
        <p:grpSpPr>
          <a:xfrm>
            <a:off x="972000" y="99405"/>
            <a:ext cx="2394526" cy="521285"/>
            <a:chOff x="-3635511" y="3808741"/>
            <a:chExt cx="2394526" cy="521285"/>
          </a:xfrm>
        </p:grpSpPr>
        <p:pic>
          <p:nvPicPr>
            <p:cNvPr id="22" name="Obrázek 21">
              <a:extLst>
                <a:ext uri="{FF2B5EF4-FFF2-40B4-BE49-F238E27FC236}">
                  <a16:creationId xmlns:a16="http://schemas.microsoft.com/office/drawing/2014/main" id="{7C156A95-99FD-463F-A7F7-8DFAEC399BE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077"/>
            <a:stretch/>
          </p:blipFill>
          <p:spPr>
            <a:xfrm>
              <a:off x="-3635511" y="3808741"/>
              <a:ext cx="754652" cy="505853"/>
            </a:xfrm>
            <a:prstGeom prst="rect">
              <a:avLst/>
            </a:prstGeom>
          </p:spPr>
        </p:pic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4A16176F-E232-43A6-B00C-47517659318E}"/>
                </a:ext>
              </a:extLst>
            </p:cNvPr>
            <p:cNvSpPr txBox="1"/>
            <p:nvPr userDrawn="1"/>
          </p:nvSpPr>
          <p:spPr>
            <a:xfrm>
              <a:off x="-2954432" y="3822195"/>
              <a:ext cx="1713447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900" i="0" dirty="0">
                  <a:solidFill>
                    <a:schemeClr val="bg2">
                      <a:lumMod val="10000"/>
                    </a:schemeClr>
                  </a:solidFill>
                </a:rPr>
                <a:t>Evropská</a:t>
              </a:r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 unie</a:t>
              </a:r>
            </a:p>
            <a:p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Evropský sociální fond</a:t>
              </a:r>
            </a:p>
            <a:p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Operační program Zaměstnanost</a:t>
              </a:r>
              <a:endParaRPr lang="cs-CZ" sz="900" i="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858CEEB2-107C-4552-B3EE-55408A9AA3DD}"/>
              </a:ext>
            </a:extLst>
          </p:cNvPr>
          <p:cNvSpPr txBox="1"/>
          <p:nvPr userDrawn="1"/>
        </p:nvSpPr>
        <p:spPr>
          <a:xfrm>
            <a:off x="1636734" y="626916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accent2"/>
                </a:solidFill>
              </a:rPr>
              <a:t>Ústav zdravotnických informací a statistiky České republiky</a:t>
            </a:r>
          </a:p>
          <a:p>
            <a:r>
              <a:rPr lang="cs-CZ" sz="900" i="1" dirty="0">
                <a:solidFill>
                  <a:schemeClr val="accent2"/>
                </a:solidFill>
              </a:rPr>
              <a:t>Institute </a:t>
            </a:r>
            <a:r>
              <a:rPr lang="cs-CZ" sz="900" i="1" dirty="0" err="1">
                <a:solidFill>
                  <a:schemeClr val="accent2"/>
                </a:solidFill>
              </a:rPr>
              <a:t>of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Health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Information</a:t>
            </a:r>
            <a:r>
              <a:rPr lang="cs-CZ" sz="900" i="1" dirty="0">
                <a:solidFill>
                  <a:schemeClr val="accent2"/>
                </a:solidFill>
              </a:rPr>
              <a:t> and </a:t>
            </a:r>
            <a:r>
              <a:rPr lang="cs-CZ" sz="900" i="1" dirty="0" err="1">
                <a:solidFill>
                  <a:schemeClr val="accent2"/>
                </a:solidFill>
              </a:rPr>
              <a:t>Statistics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of</a:t>
            </a:r>
            <a:r>
              <a:rPr lang="cs-CZ" sz="900" i="1" dirty="0">
                <a:solidFill>
                  <a:schemeClr val="accent2"/>
                </a:solidFill>
              </a:rPr>
              <a:t> </a:t>
            </a:r>
            <a:r>
              <a:rPr lang="cs-CZ" sz="900" i="1" dirty="0" err="1">
                <a:solidFill>
                  <a:schemeClr val="accent2"/>
                </a:solidFill>
              </a:rPr>
              <a:t>the</a:t>
            </a:r>
            <a:r>
              <a:rPr lang="cs-CZ" sz="900" i="1" dirty="0">
                <a:solidFill>
                  <a:schemeClr val="accent2"/>
                </a:solidFill>
              </a:rPr>
              <a:t> Czech Republic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9DC5116B-C626-40A9-A244-031AB6F780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" y="6195600"/>
            <a:ext cx="654994" cy="432000"/>
          </a:xfrm>
          <a:prstGeom prst="rect">
            <a:avLst/>
          </a:prstGeom>
        </p:spPr>
      </p:pic>
      <p:pic>
        <p:nvPicPr>
          <p:cNvPr id="28" name="Grafický objekt 13">
            <a:extLst>
              <a:ext uri="{FF2B5EF4-FFF2-40B4-BE49-F238E27FC236}">
                <a16:creationId xmlns:a16="http://schemas.microsoft.com/office/drawing/2014/main" id="{C250F949-DEEF-49A4-8BDC-56E499AC995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60842" y="6300157"/>
            <a:ext cx="2859158" cy="24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89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78">
          <p15:clr>
            <a:srgbClr val="FBAE40"/>
          </p15:clr>
        </p15:guide>
        <p15:guide id="2" pos="731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980731"/>
            <a:ext cx="10944000" cy="4824537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23392" y="260648"/>
            <a:ext cx="10945216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1967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3273006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177281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724F7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8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19.10.2020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6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7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17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2985" y="6070628"/>
            <a:ext cx="12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19.10.2020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843916" y="6068291"/>
            <a:ext cx="8403411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08541" y="6065807"/>
            <a:ext cx="12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623392" y="260648"/>
            <a:ext cx="10945216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0957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theme" Target="../theme/theme2.xml"/><Relationship Id="rId10" Type="http://schemas.openxmlformats.org/officeDocument/2006/relationships/image" Target="../media/image7.sv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CD239-AA6C-468B-B245-CD5B8A25A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C3069-8C51-47E8-9C44-38C8AF77A8A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E7136D-3C88-4971-84B6-5D5DE228D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B90520-7E94-4EFB-924D-7EC9C954C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DAE22-6391-4995-B91F-1C3568FD31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6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7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4000" y="764707"/>
            <a:ext cx="109440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8B41E4C-7C53-49D1-A6A7-BADC85A98B77}"/>
              </a:ext>
            </a:extLst>
          </p:cNvPr>
          <p:cNvSpPr/>
          <p:nvPr userDrawn="1"/>
        </p:nvSpPr>
        <p:spPr>
          <a:xfrm>
            <a:off x="0" y="6272892"/>
            <a:ext cx="12192000" cy="1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solidFill>
                <a:schemeClr val="accent2"/>
              </a:solidFill>
            </a:endParaRP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10964C23-7502-44A3-900C-38F4C522DDF7}"/>
              </a:ext>
            </a:extLst>
          </p:cNvPr>
          <p:cNvGrpSpPr/>
          <p:nvPr userDrawn="1"/>
        </p:nvGrpSpPr>
        <p:grpSpPr>
          <a:xfrm>
            <a:off x="439358" y="6370574"/>
            <a:ext cx="2266057" cy="421394"/>
            <a:chOff x="-1238301" y="3808742"/>
            <a:chExt cx="2266057" cy="421394"/>
          </a:xfrm>
        </p:grpSpPr>
        <p:pic>
          <p:nvPicPr>
            <p:cNvPr id="13" name="Obrázek 12">
              <a:extLst>
                <a:ext uri="{FF2B5EF4-FFF2-40B4-BE49-F238E27FC236}">
                  <a16:creationId xmlns:a16="http://schemas.microsoft.com/office/drawing/2014/main" id="{CDBD5828-5EFB-4A41-A797-93B2FC7F04E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077"/>
            <a:stretch/>
          </p:blipFill>
          <p:spPr>
            <a:xfrm>
              <a:off x="-1238301" y="3808742"/>
              <a:ext cx="612000" cy="410232"/>
            </a:xfrm>
            <a:prstGeom prst="rect">
              <a:avLst/>
            </a:prstGeom>
          </p:spPr>
        </p:pic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772FED2F-5B03-4031-96D4-0C82449E52B0}"/>
                </a:ext>
              </a:extLst>
            </p:cNvPr>
            <p:cNvSpPr txBox="1"/>
            <p:nvPr userDrawn="1"/>
          </p:nvSpPr>
          <p:spPr>
            <a:xfrm>
              <a:off x="-685691" y="3814638"/>
              <a:ext cx="171344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700" i="0" dirty="0">
                  <a:solidFill>
                    <a:schemeClr val="bg2">
                      <a:lumMod val="10000"/>
                    </a:schemeClr>
                  </a:solidFill>
                </a:rPr>
                <a:t>Evropská</a:t>
              </a:r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 unie</a:t>
              </a:r>
            </a:p>
            <a:p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Evropský sociální fond</a:t>
              </a:r>
            </a:p>
            <a:p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Operační program Zaměstnanost</a:t>
              </a:r>
              <a:endParaRPr lang="cs-CZ" sz="700" i="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pic>
        <p:nvPicPr>
          <p:cNvPr id="18" name="Obrázek 17">
            <a:extLst>
              <a:ext uri="{FF2B5EF4-FFF2-40B4-BE49-F238E27FC236}">
                <a16:creationId xmlns:a16="http://schemas.microsoft.com/office/drawing/2014/main" id="{D3A64A3E-5CE1-4373-9488-123DE518BFF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168" y="6395690"/>
            <a:ext cx="1563511" cy="360000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813C5B4A-5521-4F74-8DBB-23F3AD51747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432" y="6395690"/>
            <a:ext cx="545828" cy="360000"/>
          </a:xfrm>
          <a:prstGeom prst="rect">
            <a:avLst/>
          </a:prstGeom>
        </p:spPr>
      </p:pic>
      <p:pic>
        <p:nvPicPr>
          <p:cNvPr id="23" name="Grafický objekt 13">
            <a:extLst>
              <a:ext uri="{FF2B5EF4-FFF2-40B4-BE49-F238E27FC236}">
                <a16:creationId xmlns:a16="http://schemas.microsoft.com/office/drawing/2014/main" id="{4CAC0E8A-9294-4088-87D2-D875E5895AD2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25012" y="6472776"/>
            <a:ext cx="2627630" cy="22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rgbClr val="724F7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>
          <p15:clr>
            <a:srgbClr val="F26B43"/>
          </p15:clr>
        </p15:guide>
        <p15:guide id="2" pos="48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234922" y="92243"/>
            <a:ext cx="11610714" cy="46839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COVID-19 u vybraných významných</a:t>
            </a: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zaměstnání – trend počtu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188AA91-CA10-473A-B7C8-F01A452528A8}"/>
              </a:ext>
            </a:extLst>
          </p:cNvPr>
          <p:cNvSpPr txBox="1"/>
          <p:nvPr/>
        </p:nvSpPr>
        <p:spPr>
          <a:xfrm>
            <a:off x="3631424" y="6612513"/>
            <a:ext cx="4810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Zdroj: ISIN – Informační systém infekční nemocí, </a:t>
            </a:r>
            <a:r>
              <a:rPr lang="cs-CZ" sz="1000" b="1" dirty="0">
                <a:solidFill>
                  <a:srgbClr val="C00000"/>
                </a:solidFill>
              </a:rPr>
              <a:t>stav k 14.10.2020</a:t>
            </a:r>
            <a:endParaRPr lang="cs-CZ" sz="10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B2802A2-871E-4976-839A-67C8A6232DF2}"/>
              </a:ext>
            </a:extLst>
          </p:cNvPr>
          <p:cNvSpPr/>
          <p:nvPr/>
        </p:nvSpPr>
        <p:spPr>
          <a:xfrm>
            <a:off x="454726" y="800754"/>
            <a:ext cx="3973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Úprava, čištění a rozvod vody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AF50A2B-5822-46BA-A62C-E251D346D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44466"/>
              </p:ext>
            </p:extLst>
          </p:nvPr>
        </p:nvGraphicFramePr>
        <p:xfrm>
          <a:off x="764393" y="1389904"/>
          <a:ext cx="9439284" cy="411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51">
                  <a:extLst>
                    <a:ext uri="{9D8B030D-6E8A-4147-A177-3AD203B41FA5}">
                      <a16:colId xmlns:a16="http://schemas.microsoft.com/office/drawing/2014/main" val="1614554801"/>
                    </a:ext>
                  </a:extLst>
                </a:gridCol>
                <a:gridCol w="1865885">
                  <a:extLst>
                    <a:ext uri="{9D8B030D-6E8A-4147-A177-3AD203B41FA5}">
                      <a16:colId xmlns:a16="http://schemas.microsoft.com/office/drawing/2014/main" val="436519501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2350995620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2537744818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3661585099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2009899654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1674626028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281758263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1783255365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1770309696"/>
                    </a:ext>
                  </a:extLst>
                </a:gridCol>
                <a:gridCol w="776172">
                  <a:extLst>
                    <a:ext uri="{9D8B030D-6E8A-4147-A177-3AD203B41FA5}">
                      <a16:colId xmlns:a16="http://schemas.microsoft.com/office/drawing/2014/main" val="3070316721"/>
                    </a:ext>
                  </a:extLst>
                </a:gridCol>
              </a:tblGrid>
              <a:tr h="342841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03/2020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04/2020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05/2020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06/2020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07/2020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08/2020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09/2020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10/2020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6816281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CZ020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Středočeský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1644053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CZ032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Plzeňský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0033973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CZ041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Karlovarský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3540127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CZ042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Ústecký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0002385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CZ051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Liberecký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6018518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CZ052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Královéhradecký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594495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CZ063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Kraj Vysočina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9381375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CZ064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Jihomoravský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2590893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CZ072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Zlínský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8900145"/>
                  </a:ext>
                </a:extLst>
              </a:tr>
              <a:tr h="342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CZ080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Moravskoslezský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2856030"/>
                  </a:ext>
                </a:extLst>
              </a:tr>
              <a:tr h="3428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9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8867640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0378E8A7-3C0E-4AB5-8F68-BF5608805ABB}"/>
              </a:ext>
            </a:extLst>
          </p:cNvPr>
          <p:cNvSpPr/>
          <p:nvPr/>
        </p:nvSpPr>
        <p:spPr>
          <a:xfrm>
            <a:off x="705828" y="5594676"/>
            <a:ext cx="9497849" cy="58477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Počet nakažených pracovníků v zařízeních pro úpravu, čištění a rozvod vody vedených v záznamech KHS  je relativně nízký a u žádného z nich není dle záznamu KHS prokázána nákaza v zaměstnání.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680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systému Office">
  <a:themeElements>
    <a:clrScheme name="Vlastní 2">
      <a:dk1>
        <a:srgbClr val="5F5F5F"/>
      </a:dk1>
      <a:lt1>
        <a:sysClr val="window" lastClr="FFFFFF"/>
      </a:lt1>
      <a:dk2>
        <a:srgbClr val="84848E"/>
      </a:dk2>
      <a:lt2>
        <a:srgbClr val="F2F2F2"/>
      </a:lt2>
      <a:accent1>
        <a:srgbClr val="E7B13D"/>
      </a:accent1>
      <a:accent2>
        <a:srgbClr val="3D67BC"/>
      </a:accent2>
      <a:accent3>
        <a:srgbClr val="274073"/>
      </a:accent3>
      <a:accent4>
        <a:srgbClr val="84848E"/>
      </a:accent4>
      <a:accent5>
        <a:srgbClr val="D8D8D8"/>
      </a:accent5>
      <a:accent6>
        <a:srgbClr val="DDDCE0"/>
      </a:accent6>
      <a:hlink>
        <a:srgbClr val="1919FF"/>
      </a:hlink>
      <a:folHlink>
        <a:srgbClr val="00005F"/>
      </a:folHlink>
    </a:clrScheme>
    <a:fontScheme name="Paliativní péč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5735</TotalTime>
  <Words>129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1_Motiv systému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Komenda</dc:creator>
  <cp:lastModifiedBy>mythighoul@gmail.com</cp:lastModifiedBy>
  <cp:revision>756</cp:revision>
  <dcterms:created xsi:type="dcterms:W3CDTF">2020-03-16T10:06:11Z</dcterms:created>
  <dcterms:modified xsi:type="dcterms:W3CDTF">2020-10-19T10:58:05Z</dcterms:modified>
</cp:coreProperties>
</file>